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E36195-C975-4905-BDBF-BD52BA0AE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3BD2C99-94D9-4C37-B149-46C850C33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1FFC7D-3615-48A5-91EC-4507865F3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E45684-0D26-4E6C-AF39-465BB6F5E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B8390A-A240-4D85-8314-8053476C9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05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EB02EA-1A86-4F47-AE2B-217E213F3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8081D7C-FE25-4CBF-923B-88DB9D862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8F5B42-A73E-4C1D-8C60-78CF1F1CE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647939-B50F-4185-BAE8-169D62ACB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947184-AA23-49AF-8DB5-F2BE9987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4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C4CD430-9086-49DE-BD09-8B00E5EDCA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B78875-D39A-4B64-89D9-250CCC969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CC3222-DD5F-4990-A5C7-179A1927F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1265D0-6213-40F5-B7A5-93BEACBA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D0B5AE-37D2-4044-A8BF-50C43791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206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6DB6AB-6287-4FF2-86F9-1688B973D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237B20-0B98-411E-85DC-637319F93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4BC0C45-770B-40CB-804D-DD8D66679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067E9BD-7314-401E-8C78-31B99BB1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0D9822-02EC-4E5C-855B-FC48DFF6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9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00382-1AB6-43ED-8559-0948EFB0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F02A4B1-7D23-472E-A208-8A69A0042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9F34CE-A54D-4D74-9759-774BE6D1B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CADE9B-1A06-4090-900B-A0C163DE5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0521E8-F67B-4726-872F-5BAD68B3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77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A41C79-867C-42EB-85E1-9B65980F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7F8BF6-51AD-44A1-85EF-3E2720072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9FCBCE-76DC-4EAE-A960-C56CCE636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347BA9A-B678-4C17-A72B-15A1C43E4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EC975D-159A-420D-B708-D84ECF4C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3CE785-2BCE-4708-A340-B50FA421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94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6B3581-D030-474D-82AC-D32B1790F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CFEDD27-7CB3-4375-9DF2-B3B736397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3927FF-C896-483B-BF81-9F60A55A2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4E5BDE5-7E84-4325-9150-1DEF26EFB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059BBFB-D152-408D-92A0-5FBC53CB5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8A45D42-D56A-4F87-A9E9-D61A90390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2DB4333-682D-441F-9C8C-EFAEB76EE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2837A76-8135-42F5-87EF-99E44623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8259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086254-9597-4122-BEC3-D09A2905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E71C3D-43DA-4772-805F-CE906C3DC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A0D24B5-CFE6-4EC0-83FD-9FA658FA4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793BE07-5ABB-4BF1-BFDD-9A83AC2D2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450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3C7F74E-77E0-42F7-AAF0-47F6520B0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C57C88-F7F7-40D9-B646-9B641121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BE57A3A-3419-413A-96E6-2C6B2F91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56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E46FAE-4345-4B6D-8F9C-B4D838E92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C789E-FA06-44DF-BE80-9ECBBFA41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F4CD834-9D74-4A04-AF46-89E64815F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397F5A8-E687-4BB3-9053-D6BA3B73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7254AE-D7F5-4954-8C52-7C8A8BD68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6A9744F-9C29-4F52-AEED-6841A5B97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941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2422F9-5B40-4FAB-B7CF-ADAA951C8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720201-BFAD-4A94-B480-B5B300C1C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A5B82C-FCE6-4012-9B45-09259CF27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589569-439B-4067-8403-C622DF14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FB96E2-0A8D-47B9-A6D7-52055A4D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A0BE33-ED48-42E7-BAF7-C1333B30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890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9B8E31E-9EBD-4B1F-B1B6-7A19577D8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1398BC-0523-4C80-9776-F16830441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DE9FFC-A760-4629-AE8E-9289FC9C0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CFB7C-4874-4CBD-835E-A816F9B39B58}" type="datetimeFigureOut">
              <a:rPr lang="ko-KR" altLang="en-US" smtClean="0"/>
              <a:t>2024-11-15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C4DA560-518D-40B1-9BB6-096F94E48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31C0B04-502C-4413-9598-E47E4E940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CF7A-9C4A-41F2-A6CE-1E235BF177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86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B6B5860-949D-497E-A1BD-320241A11CFC}"/>
              </a:ext>
            </a:extLst>
          </p:cNvPr>
          <p:cNvSpPr txBox="1"/>
          <p:nvPr/>
        </p:nvSpPr>
        <p:spPr>
          <a:xfrm>
            <a:off x="2164466" y="520861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시험 의뢰서 작성 방법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2FCA80-9749-4F41-ACF7-32B2A5341233}"/>
              </a:ext>
            </a:extLst>
          </p:cNvPr>
          <p:cNvSpPr txBox="1"/>
          <p:nvPr/>
        </p:nvSpPr>
        <p:spPr>
          <a:xfrm>
            <a:off x="8423171" y="1282413"/>
            <a:ext cx="34284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ko-KR" altLang="en-US" sz="1400" dirty="0"/>
              <a:t>접수 승인</a:t>
            </a:r>
            <a:r>
              <a:rPr lang="en-US" altLang="ko-KR" sz="1400" dirty="0"/>
              <a:t>,</a:t>
            </a:r>
            <a:r>
              <a:rPr lang="ko-KR" altLang="en-US" sz="1400" dirty="0"/>
              <a:t> 접수번호</a:t>
            </a:r>
            <a:r>
              <a:rPr lang="en-US" altLang="ko-KR" sz="1400" dirty="0"/>
              <a:t>,</a:t>
            </a:r>
            <a:r>
              <a:rPr lang="ko-KR" altLang="en-US" sz="1400" dirty="0"/>
              <a:t> 접수일자는 기록 하지 않습니다</a:t>
            </a:r>
            <a:r>
              <a:rPr lang="en-US" altLang="ko-KR" sz="1400" dirty="0"/>
              <a:t>.</a:t>
            </a:r>
            <a:endParaRPr lang="ko-KR" altLang="en-US" sz="1400" dirty="0"/>
          </a:p>
          <a:p>
            <a:pPr marL="342900" indent="-342900">
              <a:buAutoNum type="arabicPeriod"/>
            </a:pPr>
            <a:r>
              <a:rPr lang="ko-KR" altLang="en-US" sz="1400" dirty="0"/>
              <a:t>시험 의뢰서의 노란색으로 색칠된 부분은 필수 기입 사항 입니다</a:t>
            </a:r>
            <a:r>
              <a:rPr lang="en-US" altLang="ko-KR" sz="1400" dirty="0"/>
              <a:t>.</a:t>
            </a:r>
          </a:p>
          <a:p>
            <a:pPr marL="342900" indent="-342900">
              <a:buAutoNum type="arabicPeriod"/>
            </a:pPr>
            <a:r>
              <a:rPr lang="ko-KR" altLang="en-US" sz="1400" dirty="0"/>
              <a:t>신청자와 입금정보가 같다면 신청자와 동일함을 체크하고 입금 담당자 정보를 기록해주시기 바랍니다</a:t>
            </a:r>
            <a:r>
              <a:rPr lang="en-US" altLang="ko-KR" sz="1400" dirty="0"/>
              <a:t>..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4953B2C5-77F7-4859-AE13-98D50BB49833}"/>
              </a:ext>
            </a:extLst>
          </p:cNvPr>
          <p:cNvGrpSpPr/>
          <p:nvPr/>
        </p:nvGrpSpPr>
        <p:grpSpPr>
          <a:xfrm>
            <a:off x="529028" y="1056944"/>
            <a:ext cx="7535327" cy="4744113"/>
            <a:chOff x="529028" y="1056944"/>
            <a:chExt cx="7535327" cy="4744113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20CAEB8D-7D2C-429B-95CB-52477C6C5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9028" y="1056944"/>
              <a:ext cx="7535327" cy="474411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BC4B2276-3E35-4DD8-BC28-EAE08DB17056}"/>
                </a:ext>
              </a:extLst>
            </p:cNvPr>
            <p:cNvSpPr/>
            <p:nvPr/>
          </p:nvSpPr>
          <p:spPr>
            <a:xfrm>
              <a:off x="1643605" y="2615879"/>
              <a:ext cx="6420750" cy="3185178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49D05861-D646-4BC8-B890-F4A703CAF787}"/>
                </a:ext>
              </a:extLst>
            </p:cNvPr>
            <p:cNvSpPr/>
            <p:nvPr/>
          </p:nvSpPr>
          <p:spPr>
            <a:xfrm>
              <a:off x="2352816" y="1193621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1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63D21591-10EF-4EC7-A54A-66EDB5BD4D22}"/>
                </a:ext>
              </a:extLst>
            </p:cNvPr>
            <p:cNvSpPr/>
            <p:nvPr/>
          </p:nvSpPr>
          <p:spPr>
            <a:xfrm>
              <a:off x="2352815" y="3032424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2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669E1FDE-BDCE-4191-B535-AA58F1C1F54D}"/>
                </a:ext>
              </a:extLst>
            </p:cNvPr>
            <p:cNvSpPr/>
            <p:nvPr/>
          </p:nvSpPr>
          <p:spPr>
            <a:xfrm>
              <a:off x="2896512" y="4208468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3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91C02FB1-6EDD-4B40-B28F-15AF6E74E3C3}"/>
                </a:ext>
              </a:extLst>
            </p:cNvPr>
            <p:cNvSpPr/>
            <p:nvPr/>
          </p:nvSpPr>
          <p:spPr>
            <a:xfrm>
              <a:off x="1643605" y="1101168"/>
              <a:ext cx="6420750" cy="130373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036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F897CC-0C68-48FB-9F5A-C24AB0C6E53B}"/>
              </a:ext>
            </a:extLst>
          </p:cNvPr>
          <p:cNvSpPr txBox="1"/>
          <p:nvPr/>
        </p:nvSpPr>
        <p:spPr>
          <a:xfrm>
            <a:off x="8170224" y="938151"/>
            <a:ext cx="35150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sz="1400" dirty="0"/>
          </a:p>
          <a:p>
            <a:pPr marL="273050" indent="-273050">
              <a:buFont typeface="+mj-lt"/>
              <a:buAutoNum type="arabicPeriod" startAt="4"/>
            </a:pPr>
            <a:r>
              <a:rPr lang="en-US" altLang="ko-KR" sz="1400" dirty="0"/>
              <a:t> </a:t>
            </a:r>
            <a:r>
              <a:rPr lang="ko-KR" altLang="en-US" sz="1400" dirty="0"/>
              <a:t>현장시험을 요청할 경우 현장시험에 체크해 주시기 바랍니다</a:t>
            </a:r>
            <a:r>
              <a:rPr lang="en-US" altLang="ko-KR" sz="1400" dirty="0"/>
              <a:t>.</a:t>
            </a:r>
          </a:p>
          <a:p>
            <a:pPr marL="273050" indent="-273050">
              <a:buFont typeface="+mj-lt"/>
              <a:buAutoNum type="arabicPeriod" startAt="4"/>
            </a:pPr>
            <a:r>
              <a:rPr lang="ko-KR" altLang="en-US" sz="1400" dirty="0"/>
              <a:t>시험장소와 주소</a:t>
            </a:r>
            <a:r>
              <a:rPr lang="en-US" altLang="ko-KR" sz="1400" dirty="0"/>
              <a:t>, </a:t>
            </a:r>
            <a:r>
              <a:rPr lang="ko-KR" altLang="en-US" sz="1400" dirty="0"/>
              <a:t>시험요구일을 작성합니다</a:t>
            </a:r>
            <a:r>
              <a:rPr lang="en-US" altLang="ko-KR" sz="1400" dirty="0"/>
              <a:t>.</a:t>
            </a:r>
          </a:p>
          <a:p>
            <a:pPr marL="273050" indent="-273050">
              <a:buFont typeface="+mj-lt"/>
              <a:buAutoNum type="arabicPeriod" startAt="4"/>
            </a:pPr>
            <a:r>
              <a:rPr lang="ko-KR" altLang="en-US" sz="1400" dirty="0"/>
              <a:t>기기</a:t>
            </a:r>
            <a:r>
              <a:rPr lang="en-US" altLang="ko-KR" sz="1400" dirty="0"/>
              <a:t>(</a:t>
            </a:r>
            <a:r>
              <a:rPr lang="ko-KR" altLang="en-US" sz="1400" dirty="0"/>
              <a:t>시료</a:t>
            </a:r>
            <a:r>
              <a:rPr lang="en-US" altLang="ko-KR" sz="1400" dirty="0"/>
              <a:t>)</a:t>
            </a:r>
            <a:r>
              <a:rPr lang="ko-KR" altLang="en-US" sz="1400" dirty="0"/>
              <a:t>명란은 다른 기기들과 구분하기위해 시험에 할당된 기기를 </a:t>
            </a:r>
            <a:r>
              <a:rPr lang="ko-KR" altLang="en-US" sz="1400" dirty="0" err="1"/>
              <a:t>구별할수</a:t>
            </a:r>
            <a:r>
              <a:rPr lang="ko-KR" altLang="en-US" sz="1400" dirty="0"/>
              <a:t> 있도록 기기번호 또는 관리번호를 기입합니다</a:t>
            </a:r>
            <a:r>
              <a:rPr lang="en-US" altLang="ko-KR" sz="1400" dirty="0"/>
              <a:t>.</a:t>
            </a:r>
          </a:p>
          <a:p>
            <a:pPr marL="273050" indent="-273050">
              <a:buFont typeface="+mj-lt"/>
              <a:buAutoNum type="arabicPeriod" startAt="4"/>
            </a:pPr>
            <a:r>
              <a:rPr lang="ko-KR" altLang="en-US" sz="1400" dirty="0"/>
              <a:t>측정값을 도출하고자 하는 항목 명을 기록합니다</a:t>
            </a:r>
            <a:r>
              <a:rPr lang="en-US" altLang="ko-KR" sz="1400" dirty="0"/>
              <a:t>. (ex. SO2, CO2)</a:t>
            </a:r>
          </a:p>
          <a:p>
            <a:pPr marL="273050" indent="-273050">
              <a:buFont typeface="+mj-lt"/>
              <a:buAutoNum type="arabicPeriod" startAt="4"/>
            </a:pPr>
            <a:r>
              <a:rPr lang="ko-KR" altLang="en-US" sz="1400" dirty="0"/>
              <a:t>성적서에 반영하고 싶은 측정 수를 기록합니다</a:t>
            </a:r>
            <a:r>
              <a:rPr lang="en-US" altLang="ko-KR" sz="1400" dirty="0"/>
              <a:t>. </a:t>
            </a:r>
          </a:p>
          <a:p>
            <a:pPr marL="273050" indent="-273050">
              <a:buFont typeface="+mj-lt"/>
              <a:buAutoNum type="arabicPeriod" startAt="4"/>
            </a:pPr>
            <a:r>
              <a:rPr lang="ko-KR" altLang="en-US" sz="1400" dirty="0"/>
              <a:t>외부 현장 시험이 아닌 </a:t>
            </a:r>
            <a:r>
              <a:rPr lang="en-US" altLang="ko-KR" sz="1400" dirty="0"/>
              <a:t>(</a:t>
            </a:r>
            <a:r>
              <a:rPr lang="ko-KR" altLang="en-US" sz="1400" dirty="0"/>
              <a:t>주</a:t>
            </a:r>
            <a:r>
              <a:rPr lang="en-US" altLang="ko-KR" sz="1400" dirty="0"/>
              <a:t>)</a:t>
            </a:r>
            <a:r>
              <a:rPr lang="ko-KR" altLang="en-US" sz="1400" dirty="0"/>
              <a:t>한국탄소 </a:t>
            </a:r>
            <a:r>
              <a:rPr lang="ko-KR" altLang="en-US" sz="1400" dirty="0" err="1"/>
              <a:t>포집자원화기술연구소에서</a:t>
            </a:r>
            <a:r>
              <a:rPr lang="ko-KR" altLang="en-US" sz="1400" dirty="0"/>
              <a:t> 시험할 경우 </a:t>
            </a:r>
            <a:r>
              <a:rPr lang="ko-KR" altLang="en-US" sz="1400" dirty="0" err="1"/>
              <a:t>체크란</a:t>
            </a:r>
            <a:r>
              <a:rPr lang="ko-KR" altLang="en-US" sz="1400" dirty="0"/>
              <a:t> 체크 후 아래 빈칸정보를 기록 합니다</a:t>
            </a:r>
            <a:r>
              <a:rPr lang="en-US" altLang="ko-KR" sz="1400" dirty="0"/>
              <a:t>. (</a:t>
            </a:r>
            <a:r>
              <a:rPr lang="ko-KR" altLang="en-US" sz="1400" dirty="0"/>
              <a:t>기관내 시험은 </a:t>
            </a:r>
            <a:r>
              <a:rPr lang="en-US" altLang="ko-KR" sz="1400" dirty="0"/>
              <a:t>3.1</a:t>
            </a:r>
            <a:r>
              <a:rPr lang="ko-KR" altLang="en-US" sz="1400" dirty="0"/>
              <a:t>항 현장시험 정보를 기입하지 않아도 됩니다</a:t>
            </a:r>
            <a:r>
              <a:rPr lang="en-US" altLang="ko-KR" sz="1400" dirty="0"/>
              <a:t>.)</a:t>
            </a:r>
            <a:endParaRPr lang="ko-KR" altLang="en-US" sz="1400" dirty="0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9FA9422-A748-4D4C-BBE9-4CB8F7086820}"/>
              </a:ext>
            </a:extLst>
          </p:cNvPr>
          <p:cNvSpPr/>
          <p:nvPr/>
        </p:nvSpPr>
        <p:spPr>
          <a:xfrm>
            <a:off x="1698186" y="2280059"/>
            <a:ext cx="3206323" cy="362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5A7FCC7-535B-4182-8787-A9290DB0C119}"/>
              </a:ext>
            </a:extLst>
          </p:cNvPr>
          <p:cNvSpPr/>
          <p:nvPr/>
        </p:nvSpPr>
        <p:spPr>
          <a:xfrm>
            <a:off x="1698186" y="3063454"/>
            <a:ext cx="6305748" cy="362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그룹 21">
            <a:extLst>
              <a:ext uri="{FF2B5EF4-FFF2-40B4-BE49-F238E27FC236}">
                <a16:creationId xmlns:a16="http://schemas.microsoft.com/office/drawing/2014/main" id="{EB4A8E42-7AEC-4B22-BC11-35D17092F850}"/>
              </a:ext>
            </a:extLst>
          </p:cNvPr>
          <p:cNvGrpSpPr/>
          <p:nvPr/>
        </p:nvGrpSpPr>
        <p:grpSpPr>
          <a:xfrm>
            <a:off x="506713" y="463506"/>
            <a:ext cx="7497221" cy="6239746"/>
            <a:chOff x="506713" y="463506"/>
            <a:chExt cx="7497221" cy="6239746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4006DAC5-8BBA-4476-A9D8-7071E60EE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6713" y="463506"/>
              <a:ext cx="7497221" cy="6239746"/>
            </a:xfrm>
            <a:prstGeom prst="rect">
              <a:avLst/>
            </a:prstGeom>
          </p:spPr>
        </p:pic>
        <p:sp>
          <p:nvSpPr>
            <p:cNvPr id="4" name="타원 3">
              <a:extLst>
                <a:ext uri="{FF2B5EF4-FFF2-40B4-BE49-F238E27FC236}">
                  <a16:creationId xmlns:a16="http://schemas.microsoft.com/office/drawing/2014/main" id="{12CD07E7-9C93-4CA1-81A2-9F99E70F957D}"/>
                </a:ext>
              </a:extLst>
            </p:cNvPr>
            <p:cNvSpPr/>
            <p:nvPr/>
          </p:nvSpPr>
          <p:spPr>
            <a:xfrm>
              <a:off x="1923803" y="736269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4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1C21F44E-3938-4990-B4E0-C4CFF77635E7}"/>
                </a:ext>
              </a:extLst>
            </p:cNvPr>
            <p:cNvSpPr/>
            <p:nvPr/>
          </p:nvSpPr>
          <p:spPr>
            <a:xfrm>
              <a:off x="1923802" y="2268188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6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1A7432ED-DD77-491F-A9F4-95A7FE8A8537}"/>
                </a:ext>
              </a:extLst>
            </p:cNvPr>
            <p:cNvSpPr/>
            <p:nvPr/>
          </p:nvSpPr>
          <p:spPr>
            <a:xfrm>
              <a:off x="1923801" y="2648194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7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B4B3E05F-3BF0-4BEE-BEB3-0EF53414093D}"/>
                </a:ext>
              </a:extLst>
            </p:cNvPr>
            <p:cNvSpPr/>
            <p:nvPr/>
          </p:nvSpPr>
          <p:spPr>
            <a:xfrm>
              <a:off x="1923801" y="1478293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5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311F9295-D0E3-480E-81A8-8B2B1ACFA726}"/>
                </a:ext>
              </a:extLst>
            </p:cNvPr>
            <p:cNvSpPr/>
            <p:nvPr/>
          </p:nvSpPr>
          <p:spPr>
            <a:xfrm>
              <a:off x="1698186" y="730516"/>
              <a:ext cx="3918843" cy="36201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015096A5-6FEB-4AA0-9396-C1178791673E}"/>
                </a:ext>
              </a:extLst>
            </p:cNvPr>
            <p:cNvSpPr/>
            <p:nvPr/>
          </p:nvSpPr>
          <p:spPr>
            <a:xfrm>
              <a:off x="1698186" y="1086776"/>
              <a:ext cx="6305748" cy="1181412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F601A9CE-DAED-4347-9BEC-4FEBE49AAD14}"/>
                </a:ext>
              </a:extLst>
            </p:cNvPr>
            <p:cNvSpPr/>
            <p:nvPr/>
          </p:nvSpPr>
          <p:spPr>
            <a:xfrm>
              <a:off x="1698186" y="2665821"/>
              <a:ext cx="6305748" cy="36201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60B8FB48-5544-4795-BB53-3FF7709F38DE}"/>
                </a:ext>
              </a:extLst>
            </p:cNvPr>
            <p:cNvSpPr/>
            <p:nvPr/>
          </p:nvSpPr>
          <p:spPr>
            <a:xfrm>
              <a:off x="1923800" y="3063556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8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8CEACD71-B9B9-4ED9-B8EF-167663FA4455}"/>
                </a:ext>
              </a:extLst>
            </p:cNvPr>
            <p:cNvSpPr/>
            <p:nvPr/>
          </p:nvSpPr>
          <p:spPr>
            <a:xfrm>
              <a:off x="1698186" y="3419815"/>
              <a:ext cx="6305748" cy="328343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C5EDC557-AE51-4575-A609-7777FB2ECE12}"/>
                </a:ext>
              </a:extLst>
            </p:cNvPr>
            <p:cNvSpPr/>
            <p:nvPr/>
          </p:nvSpPr>
          <p:spPr>
            <a:xfrm>
              <a:off x="1923800" y="3728950"/>
              <a:ext cx="332509" cy="35625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rgbClr val="FF0000"/>
                  </a:solidFill>
                </a:rPr>
                <a:t>9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969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6B4BE9-4D89-4490-A1CF-AEF3A7805572}"/>
              </a:ext>
            </a:extLst>
          </p:cNvPr>
          <p:cNvSpPr txBox="1"/>
          <p:nvPr/>
        </p:nvSpPr>
        <p:spPr>
          <a:xfrm>
            <a:off x="8027719" y="1852551"/>
            <a:ext cx="35863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/>
              <a:t>요청될 성적서 유형을 선택합니다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 err="1"/>
              <a:t>비공인</a:t>
            </a:r>
            <a:r>
              <a:rPr lang="ko-KR" altLang="en-US" sz="1400" dirty="0"/>
              <a:t> 성적서를 택할 경우 </a:t>
            </a:r>
            <a:r>
              <a:rPr lang="en-US" altLang="ko-KR" sz="1400" dirty="0"/>
              <a:t>ISO/EC 17025</a:t>
            </a:r>
            <a:r>
              <a:rPr lang="ko-KR" altLang="en-US" sz="1400" dirty="0"/>
              <a:t>에 따른 공인시험이 아님에 대한 </a:t>
            </a:r>
            <a:r>
              <a:rPr lang="ko-KR" altLang="en-US" sz="1400" dirty="0" err="1"/>
              <a:t>동의란에</a:t>
            </a:r>
            <a:r>
              <a:rPr lang="ko-KR" altLang="en-US" sz="1400" dirty="0"/>
              <a:t> 체크합니다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/>
              <a:t>성적서 용도는 해당되는 항목 모두를 체크합니다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/>
              <a:t>성적서상 합</a:t>
            </a:r>
            <a:r>
              <a:rPr lang="en-US" altLang="ko-KR" sz="1400" dirty="0"/>
              <a:t>/</a:t>
            </a:r>
            <a:r>
              <a:rPr lang="ko-KR" altLang="en-US" sz="1400" dirty="0"/>
              <a:t>부 판정이 필요한 경우 체크해 주시고 필요 없는 경우 불필요에 체크 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 err="1"/>
              <a:t>딘순채택과</a:t>
            </a:r>
            <a:r>
              <a:rPr lang="ko-KR" altLang="en-US" sz="1400" dirty="0"/>
              <a:t> 보호대역 중 원하는 판정</a:t>
            </a:r>
            <a:r>
              <a:rPr lang="en-US" altLang="ko-KR" sz="1400" dirty="0"/>
              <a:t>(</a:t>
            </a:r>
            <a:r>
              <a:rPr lang="ko-KR" altLang="en-US" sz="1400" dirty="0"/>
              <a:t>합</a:t>
            </a:r>
            <a:r>
              <a:rPr lang="en-US" altLang="ko-KR" sz="1400" dirty="0"/>
              <a:t>/</a:t>
            </a:r>
            <a:r>
              <a:rPr lang="ko-KR" altLang="en-US" sz="1400" dirty="0"/>
              <a:t>부</a:t>
            </a:r>
            <a:r>
              <a:rPr lang="en-US" altLang="ko-KR" sz="1400" dirty="0"/>
              <a:t>)</a:t>
            </a:r>
            <a:r>
              <a:rPr lang="ko-KR" altLang="en-US" sz="1400" dirty="0"/>
              <a:t>방법에 체크 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/>
              <a:t>적용 규격 또는 요구되는 </a:t>
            </a:r>
            <a:r>
              <a:rPr lang="en-US" altLang="ko-KR" sz="1400" dirty="0"/>
              <a:t>Range</a:t>
            </a:r>
            <a:r>
              <a:rPr lang="ko-KR" altLang="en-US" sz="1400" dirty="0"/>
              <a:t>를 표기 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0"/>
            </a:pPr>
            <a:r>
              <a:rPr lang="ko-KR" altLang="en-US" sz="1400" dirty="0"/>
              <a:t>합</a:t>
            </a:r>
            <a:r>
              <a:rPr lang="en-US" altLang="ko-KR" sz="1400" dirty="0"/>
              <a:t>/</a:t>
            </a:r>
            <a:r>
              <a:rPr lang="ko-KR" altLang="en-US" sz="1400" dirty="0"/>
              <a:t>부 판정에 대한 채택 방법에 서명합니다</a:t>
            </a:r>
            <a:r>
              <a:rPr lang="en-US" altLang="ko-KR" sz="1400" dirty="0"/>
              <a:t>.</a:t>
            </a: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B7AB8035-A6AD-4134-A7A7-F5D5DD126415}"/>
              </a:ext>
            </a:extLst>
          </p:cNvPr>
          <p:cNvGrpSpPr/>
          <p:nvPr/>
        </p:nvGrpSpPr>
        <p:grpSpPr>
          <a:xfrm>
            <a:off x="957976" y="1528584"/>
            <a:ext cx="6487853" cy="4538844"/>
            <a:chOff x="957976" y="1528584"/>
            <a:chExt cx="6487853" cy="4538844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22DB6AA1-B728-42AE-A3FE-DD06D03A4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7976" y="1528584"/>
              <a:ext cx="6487853" cy="4501103"/>
            </a:xfrm>
            <a:prstGeom prst="rect">
              <a:avLst/>
            </a:prstGeom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BF33BD54-7B4C-4244-9BF2-412BC7D2A37B}"/>
                </a:ext>
              </a:extLst>
            </p:cNvPr>
            <p:cNvSpPr/>
            <p:nvPr/>
          </p:nvSpPr>
          <p:spPr>
            <a:xfrm>
              <a:off x="2033852" y="1852551"/>
              <a:ext cx="5411977" cy="36201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20162DD7-2216-45D1-A5F9-A7DFFCDAF29C}"/>
                </a:ext>
              </a:extLst>
            </p:cNvPr>
            <p:cNvSpPr/>
            <p:nvPr/>
          </p:nvSpPr>
          <p:spPr>
            <a:xfrm>
              <a:off x="6667018" y="2538533"/>
              <a:ext cx="778810" cy="26254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FD2215F0-8DEE-4D7E-8D62-CD7DB64533CD}"/>
                </a:ext>
              </a:extLst>
            </p:cNvPr>
            <p:cNvSpPr/>
            <p:nvPr/>
          </p:nvSpPr>
          <p:spPr>
            <a:xfrm>
              <a:off x="2033852" y="2816324"/>
              <a:ext cx="5411976" cy="1350561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29733FB5-9C82-49F3-ADFC-CCD91719148D}"/>
                </a:ext>
              </a:extLst>
            </p:cNvPr>
            <p:cNvSpPr/>
            <p:nvPr/>
          </p:nvSpPr>
          <p:spPr>
            <a:xfrm>
              <a:off x="3423091" y="4182136"/>
              <a:ext cx="3070305" cy="320416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D60C147-8F3F-4961-8845-7C17D8AE9D50}"/>
                </a:ext>
              </a:extLst>
            </p:cNvPr>
            <p:cNvSpPr/>
            <p:nvPr/>
          </p:nvSpPr>
          <p:spPr>
            <a:xfrm>
              <a:off x="2033852" y="4502551"/>
              <a:ext cx="5411976" cy="63660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6FEF95C0-8C5B-48EE-B4CB-39B998A036E1}"/>
                </a:ext>
              </a:extLst>
            </p:cNvPr>
            <p:cNvSpPr/>
            <p:nvPr/>
          </p:nvSpPr>
          <p:spPr>
            <a:xfrm>
              <a:off x="2033852" y="5093975"/>
              <a:ext cx="5411976" cy="63660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6DC2C057-F98B-498B-AAB1-BCA9B4153449}"/>
                </a:ext>
              </a:extLst>
            </p:cNvPr>
            <p:cNvSpPr/>
            <p:nvPr/>
          </p:nvSpPr>
          <p:spPr>
            <a:xfrm>
              <a:off x="3958542" y="5685398"/>
              <a:ext cx="3487286" cy="344289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C2D28291-FBDA-462A-830D-545EC0AE6204}"/>
                </a:ext>
              </a:extLst>
            </p:cNvPr>
            <p:cNvSpPr/>
            <p:nvPr/>
          </p:nvSpPr>
          <p:spPr>
            <a:xfrm>
              <a:off x="2226170" y="1553446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10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타원 14">
              <a:extLst>
                <a:ext uri="{FF2B5EF4-FFF2-40B4-BE49-F238E27FC236}">
                  <a16:creationId xmlns:a16="http://schemas.microsoft.com/office/drawing/2014/main" id="{3C6383D4-0456-42DD-B5AD-71F1C8A0DA1F}"/>
                </a:ext>
              </a:extLst>
            </p:cNvPr>
            <p:cNvSpPr/>
            <p:nvPr/>
          </p:nvSpPr>
          <p:spPr>
            <a:xfrm>
              <a:off x="6137595" y="2482509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11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FBFCE05A-36A6-472F-86C9-4C58B9BBD0ED}"/>
                </a:ext>
              </a:extLst>
            </p:cNvPr>
            <p:cNvSpPr/>
            <p:nvPr/>
          </p:nvSpPr>
          <p:spPr>
            <a:xfrm>
              <a:off x="2212837" y="2981292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12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>
              <a:extLst>
                <a:ext uri="{FF2B5EF4-FFF2-40B4-BE49-F238E27FC236}">
                  <a16:creationId xmlns:a16="http://schemas.microsoft.com/office/drawing/2014/main" id="{64E32325-42DF-4241-8C1C-45C1D551F4E1}"/>
                </a:ext>
              </a:extLst>
            </p:cNvPr>
            <p:cNvSpPr/>
            <p:nvPr/>
          </p:nvSpPr>
          <p:spPr>
            <a:xfrm>
              <a:off x="5346384" y="4147425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13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B27FDDF6-E62C-4137-A2A1-EA33A4E6EC63}"/>
                </a:ext>
              </a:extLst>
            </p:cNvPr>
            <p:cNvSpPr/>
            <p:nvPr/>
          </p:nvSpPr>
          <p:spPr>
            <a:xfrm>
              <a:off x="2212836" y="4581349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14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C99F8FF9-E18E-41FC-9466-36048F004E81}"/>
                </a:ext>
              </a:extLst>
            </p:cNvPr>
            <p:cNvSpPr/>
            <p:nvPr/>
          </p:nvSpPr>
          <p:spPr>
            <a:xfrm>
              <a:off x="2226170" y="5224984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15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7E0130EA-42AC-4B91-962C-E292EBD4EF86}"/>
                </a:ext>
              </a:extLst>
            </p:cNvPr>
            <p:cNvSpPr/>
            <p:nvPr/>
          </p:nvSpPr>
          <p:spPr>
            <a:xfrm>
              <a:off x="4366185" y="5692841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16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081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A11D19-0B74-4687-84ED-48B76A0569B4}"/>
              </a:ext>
            </a:extLst>
          </p:cNvPr>
          <p:cNvSpPr txBox="1"/>
          <p:nvPr/>
        </p:nvSpPr>
        <p:spPr>
          <a:xfrm>
            <a:off x="8662086" y="1495167"/>
            <a:ext cx="32992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17"/>
            </a:pPr>
            <a:r>
              <a:rPr lang="ko-KR" altLang="en-US" sz="1400" dirty="0"/>
              <a:t>원하는 측정항목을 표기합니다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ko-KR" altLang="en-US" sz="1400" dirty="0"/>
              <a:t>측정항목에 적용할 규격을 기입합니다</a:t>
            </a:r>
            <a:r>
              <a:rPr lang="en-US" altLang="ko-KR" sz="1400" dirty="0"/>
              <a:t>. </a:t>
            </a:r>
            <a:r>
              <a:rPr lang="ko-KR" altLang="en-US" sz="1400" dirty="0"/>
              <a:t>규격은 명확히 표현 바랍니다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ko-KR" altLang="en-US" sz="1400" dirty="0"/>
              <a:t>성적서상 </a:t>
            </a:r>
            <a:r>
              <a:rPr lang="ko-KR" altLang="en-US" sz="1400" dirty="0" err="1"/>
              <a:t>측정불확도</a:t>
            </a:r>
            <a:r>
              <a:rPr lang="ko-KR" altLang="en-US" sz="1400" dirty="0"/>
              <a:t> 표현은 추가 사항이므로 필요할 경우 비고란에  </a:t>
            </a:r>
            <a:r>
              <a:rPr lang="en-US" altLang="ko-KR" sz="1400" dirty="0">
                <a:solidFill>
                  <a:srgbClr val="0070C0"/>
                </a:solidFill>
              </a:rPr>
              <a:t>‘</a:t>
            </a:r>
            <a:r>
              <a:rPr lang="ko-KR" altLang="en-US" sz="1400" b="1" dirty="0" err="1">
                <a:solidFill>
                  <a:srgbClr val="0070C0"/>
                </a:solidFill>
              </a:rPr>
              <a:t>측정불확도</a:t>
            </a:r>
            <a:r>
              <a:rPr lang="ko-KR" altLang="en-US" sz="1400" b="1" dirty="0">
                <a:solidFill>
                  <a:srgbClr val="0070C0"/>
                </a:solidFill>
              </a:rPr>
              <a:t> 요청</a:t>
            </a:r>
            <a:r>
              <a:rPr lang="en-US" altLang="ko-KR" sz="1400" b="1" dirty="0"/>
              <a:t>’</a:t>
            </a:r>
            <a:r>
              <a:rPr lang="ko-KR" altLang="en-US" sz="1400" dirty="0"/>
              <a:t>이라고 적어주세요</a:t>
            </a:r>
            <a:r>
              <a:rPr lang="en-US" altLang="ko-KR" sz="1400" dirty="0"/>
              <a:t>.</a:t>
            </a:r>
          </a:p>
          <a:p>
            <a:pPr marL="342900" indent="-342900">
              <a:buFont typeface="+mj-lt"/>
              <a:buAutoNum type="arabicPeriod" startAt="17"/>
            </a:pPr>
            <a:r>
              <a:rPr lang="ko-KR" altLang="en-US" sz="1400" dirty="0"/>
              <a:t>시험의뢰 주의 사항을 읽어 주세요</a:t>
            </a:r>
            <a:endParaRPr lang="en-US" altLang="ko-KR" sz="1400" dirty="0"/>
          </a:p>
          <a:p>
            <a:pPr marL="342900" indent="-342900">
              <a:buFont typeface="+mj-lt"/>
              <a:buAutoNum type="arabicPeriod" startAt="17"/>
            </a:pPr>
            <a:r>
              <a:rPr lang="ko-KR" altLang="en-US" sz="1400" dirty="0"/>
              <a:t>시험의뢰 사항에 대한 동의의 뜻으로 서명 해주세요</a:t>
            </a:r>
            <a:endParaRPr lang="en-US" altLang="ko-KR" sz="1400" dirty="0"/>
          </a:p>
          <a:p>
            <a:pPr marL="342900" indent="-342900">
              <a:buFont typeface="+mj-lt"/>
              <a:buAutoNum type="arabicPeriod" startAt="17"/>
            </a:pPr>
            <a:endParaRPr lang="en-US" altLang="ko-KR" sz="1400" dirty="0"/>
          </a:p>
          <a:p>
            <a:r>
              <a:rPr lang="en-US" altLang="ko-KR" sz="1400" dirty="0"/>
              <a:t>* </a:t>
            </a:r>
            <a:r>
              <a:rPr lang="ko-KR" altLang="en-US" sz="1400" dirty="0"/>
              <a:t>당원에 시험이 접수되면 신청하신 시험의뢰 담당자에게 연락 드립니다</a:t>
            </a:r>
            <a:r>
              <a:rPr lang="en-US" altLang="ko-KR" sz="1400" dirty="0"/>
              <a:t>.</a:t>
            </a:r>
            <a:r>
              <a:rPr lang="ko-KR" altLang="en-US" sz="1400" dirty="0"/>
              <a:t> </a:t>
            </a: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467C955F-69B6-46F2-8E10-CAD15A63D55F}"/>
              </a:ext>
            </a:extLst>
          </p:cNvPr>
          <p:cNvGrpSpPr/>
          <p:nvPr/>
        </p:nvGrpSpPr>
        <p:grpSpPr>
          <a:xfrm>
            <a:off x="825574" y="664156"/>
            <a:ext cx="7525801" cy="5801535"/>
            <a:chOff x="825574" y="664156"/>
            <a:chExt cx="7525801" cy="5801535"/>
          </a:xfrm>
        </p:grpSpPr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EAF11724-7AD2-43F8-9DDB-37AC97E00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5575" y="664156"/>
              <a:ext cx="7525800" cy="5801535"/>
            </a:xfrm>
            <a:prstGeom prst="rect">
              <a:avLst/>
            </a:prstGeom>
          </p:spPr>
        </p:pic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754F4B9D-8364-4B6A-A180-C9CB3C7055EC}"/>
                </a:ext>
              </a:extLst>
            </p:cNvPr>
            <p:cNvSpPr/>
            <p:nvPr/>
          </p:nvSpPr>
          <p:spPr>
            <a:xfrm>
              <a:off x="825575" y="1026901"/>
              <a:ext cx="1250360" cy="16915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6FF99E42-E5B6-4F21-815D-0F8DFB9E05E7}"/>
                </a:ext>
              </a:extLst>
            </p:cNvPr>
            <p:cNvSpPr/>
            <p:nvPr/>
          </p:nvSpPr>
          <p:spPr>
            <a:xfrm>
              <a:off x="2854412" y="5103340"/>
              <a:ext cx="3002692" cy="92634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26083A67-8E21-4C70-B439-33AFACDAABA8}"/>
                </a:ext>
              </a:extLst>
            </p:cNvPr>
            <p:cNvSpPr/>
            <p:nvPr/>
          </p:nvSpPr>
          <p:spPr>
            <a:xfrm>
              <a:off x="916354" y="1498106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17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9A859B90-2ACD-4062-B7F1-35DEDB6B7DED}"/>
                </a:ext>
              </a:extLst>
            </p:cNvPr>
            <p:cNvSpPr/>
            <p:nvPr/>
          </p:nvSpPr>
          <p:spPr>
            <a:xfrm>
              <a:off x="3780641" y="1495167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18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B7B09AA8-2594-4497-BC6A-A2209AD8D79A}"/>
                </a:ext>
              </a:extLst>
            </p:cNvPr>
            <p:cNvSpPr/>
            <p:nvPr/>
          </p:nvSpPr>
          <p:spPr>
            <a:xfrm>
              <a:off x="7586522" y="1495166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19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CB7845D4-5F2E-4901-AA44-2F0AE7F52CEE}"/>
                </a:ext>
              </a:extLst>
            </p:cNvPr>
            <p:cNvSpPr/>
            <p:nvPr/>
          </p:nvSpPr>
          <p:spPr>
            <a:xfrm>
              <a:off x="7586522" y="3049438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20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82BAEA1F-ABB7-40AD-8B61-09CCA47163BA}"/>
                </a:ext>
              </a:extLst>
            </p:cNvPr>
            <p:cNvSpPr/>
            <p:nvPr/>
          </p:nvSpPr>
          <p:spPr>
            <a:xfrm>
              <a:off x="3014522" y="5224227"/>
              <a:ext cx="355801" cy="37458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21</a:t>
              </a:r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B11A1C17-C691-49FC-A453-B0A7F8D00FAF}"/>
                </a:ext>
              </a:extLst>
            </p:cNvPr>
            <p:cNvSpPr/>
            <p:nvPr/>
          </p:nvSpPr>
          <p:spPr>
            <a:xfrm>
              <a:off x="2075934" y="1026901"/>
              <a:ext cx="5101535" cy="16915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8B3817C7-31A0-49BC-881C-E0F18A8E7D9E}"/>
                </a:ext>
              </a:extLst>
            </p:cNvPr>
            <p:cNvSpPr/>
            <p:nvPr/>
          </p:nvSpPr>
          <p:spPr>
            <a:xfrm>
              <a:off x="7177469" y="1002187"/>
              <a:ext cx="1173906" cy="169158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DC938F99-2D31-4610-829C-D98E8F4E29F1}"/>
                </a:ext>
              </a:extLst>
            </p:cNvPr>
            <p:cNvSpPr/>
            <p:nvPr/>
          </p:nvSpPr>
          <p:spPr>
            <a:xfrm>
              <a:off x="825574" y="2719130"/>
              <a:ext cx="7525800" cy="211753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4869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268</Words>
  <Application>Microsoft Office PowerPoint</Application>
  <PresentationFormat>와이드스크린</PresentationFormat>
  <Paragraphs>46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seungjin</dc:creator>
  <cp:lastModifiedBy>Administrator</cp:lastModifiedBy>
  <cp:revision>9</cp:revision>
  <dcterms:created xsi:type="dcterms:W3CDTF">2024-11-15T04:52:09Z</dcterms:created>
  <dcterms:modified xsi:type="dcterms:W3CDTF">2024-11-15T07:27:46Z</dcterms:modified>
</cp:coreProperties>
</file>